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301" r:id="rId3"/>
    <p:sldId id="4947" r:id="rId4"/>
    <p:sldId id="302" r:id="rId5"/>
    <p:sldId id="258" r:id="rId6"/>
    <p:sldId id="260" r:id="rId7"/>
    <p:sldId id="4949" r:id="rId8"/>
    <p:sldId id="4946" r:id="rId9"/>
    <p:sldId id="266" r:id="rId10"/>
    <p:sldId id="369" r:id="rId11"/>
    <p:sldId id="370" r:id="rId12"/>
    <p:sldId id="4952" r:id="rId13"/>
    <p:sldId id="4975" r:id="rId14"/>
    <p:sldId id="4976" r:id="rId15"/>
    <p:sldId id="4953" r:id="rId16"/>
    <p:sldId id="4955" r:id="rId17"/>
    <p:sldId id="4956" r:id="rId18"/>
    <p:sldId id="4969" r:id="rId19"/>
    <p:sldId id="4970" r:id="rId20"/>
    <p:sldId id="4968" r:id="rId21"/>
    <p:sldId id="4960" r:id="rId22"/>
    <p:sldId id="4959" r:id="rId23"/>
    <p:sldId id="4957" r:id="rId24"/>
    <p:sldId id="4958" r:id="rId25"/>
    <p:sldId id="265" r:id="rId26"/>
    <p:sldId id="4961" r:id="rId27"/>
    <p:sldId id="4962" r:id="rId28"/>
    <p:sldId id="4963" r:id="rId29"/>
    <p:sldId id="264" r:id="rId30"/>
    <p:sldId id="4964" r:id="rId31"/>
    <p:sldId id="263" r:id="rId32"/>
    <p:sldId id="4971" r:id="rId33"/>
    <p:sldId id="4972" r:id="rId34"/>
    <p:sldId id="4973" r:id="rId35"/>
    <p:sldId id="4974" r:id="rId36"/>
    <p:sldId id="4965" r:id="rId37"/>
    <p:sldId id="261" r:id="rId38"/>
    <p:sldId id="4967" r:id="rId39"/>
    <p:sldId id="4966" r:id="rId40"/>
    <p:sldId id="262" r:id="rId41"/>
    <p:sldId id="271" r:id="rId42"/>
    <p:sldId id="4941" r:id="rId43"/>
    <p:sldId id="4950" r:id="rId44"/>
    <p:sldId id="4926" r:id="rId45"/>
    <p:sldId id="4928" r:id="rId46"/>
    <p:sldId id="4929" r:id="rId47"/>
    <p:sldId id="4930" r:id="rId48"/>
    <p:sldId id="4931" r:id="rId49"/>
    <p:sldId id="4932" r:id="rId50"/>
    <p:sldId id="4933" r:id="rId51"/>
    <p:sldId id="4951" r:id="rId52"/>
    <p:sldId id="303" r:id="rId5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7465" autoAdjust="0"/>
    <p:restoredTop sz="95256" autoAdjust="0"/>
  </p:normalViewPr>
  <p:slideViewPr>
    <p:cSldViewPr snapToGrid="0" snapToObjects="1">
      <p:cViewPr varScale="1">
        <p:scale>
          <a:sx n="95" d="100"/>
          <a:sy n="95" d="100"/>
        </p:scale>
        <p:origin x="90" y="9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-174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AZ-300: Microsoft Azure Architect Technologies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299523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 – RA/GRS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43478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2AF54D-1B85-4A83-9279-BB01A9DA3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VM Dedicated Host</a:t>
            </a:r>
          </a:p>
        </p:txBody>
      </p:sp>
      <p:pic>
        <p:nvPicPr>
          <p:cNvPr id="12290" name="Picture 2" descr="View of the new resources for dedicated hosts.">
            <a:extLst>
              <a:ext uri="{FF2B5EF4-FFF2-40B4-BE49-F238E27FC236}">
                <a16:creationId xmlns:a16="http://schemas.microsoft.com/office/drawing/2014/main" id="{F341AB73-6390-4633-97CF-01256B799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2900"/>
            <a:ext cx="9144000" cy="191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62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856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041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Hybrid Networking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94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756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976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4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349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519417"/>
            <a:ext cx="6386148" cy="2466818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azarchcert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725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616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15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530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Federated Identity</a:t>
            </a:r>
          </a:p>
        </p:txBody>
      </p:sp>
      <p:pic>
        <p:nvPicPr>
          <p:cNvPr id="5124" name="Picture 4" descr="What is Azure AD Connect">
            <a:extLst>
              <a:ext uri="{FF2B5EF4-FFF2-40B4-BE49-F238E27FC236}">
                <a16:creationId xmlns:a16="http://schemas.microsoft.com/office/drawing/2014/main" id="{7EAB5DE3-D6E2-473C-800A-9D9B2A8BF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" y="738312"/>
            <a:ext cx="7223759" cy="402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660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2 Implement Azure Workloads and Security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21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Migrate</a:t>
            </a:r>
          </a:p>
        </p:txBody>
      </p:sp>
      <p:pic>
        <p:nvPicPr>
          <p:cNvPr id="6148" name="Picture 4" descr="Architecture">
            <a:extLst>
              <a:ext uri="{FF2B5EF4-FFF2-40B4-BE49-F238E27FC236}">
                <a16:creationId xmlns:a16="http://schemas.microsoft.com/office/drawing/2014/main" id="{37EDBB5D-145F-44AC-89A2-03EA22AEB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33" y="597477"/>
            <a:ext cx="6890334" cy="40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957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Message-Based Architecture</a:t>
            </a:r>
          </a:p>
        </p:txBody>
      </p:sp>
      <p:pic>
        <p:nvPicPr>
          <p:cNvPr id="7170" name="Picture 2" descr="Reference architecture for enterprise integration using queues and events">
            <a:extLst>
              <a:ext uri="{FF2B5EF4-FFF2-40B4-BE49-F238E27FC236}">
                <a16:creationId xmlns:a16="http://schemas.microsoft.com/office/drawing/2014/main" id="{F75816F4-4172-4449-ABBF-8ED60C1BC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98" y="755388"/>
            <a:ext cx="7343804" cy="392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78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1897149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3: Create and Deploy Apps in Azure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771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1783536"/>
            <a:ext cx="6158291" cy="2578256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timw.info/ms300</a:t>
            </a:r>
          </a:p>
          <a:p>
            <a:pPr marL="0" indent="0">
              <a:buNone/>
            </a:pPr>
            <a:r>
              <a:rPr lang="en-US" dirty="0"/>
              <a:t>Safari Books Online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BD2B2E-6556-42A4-A438-B77AE5DBE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357" y="621704"/>
            <a:ext cx="3396797" cy="394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32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Lifecycle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2CBA6-489F-4087-9B0B-4D591B24E1D1}"/>
              </a:ext>
            </a:extLst>
          </p:cNvPr>
          <p:cNvSpPr txBox="1"/>
          <p:nvPr/>
        </p:nvSpPr>
        <p:spPr>
          <a:xfrm>
            <a:off x="0" y="47741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https://timw.info/3635f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76FB6-5F09-4FAA-8797-DBC3CAE4DB98}"/>
              </a:ext>
            </a:extLst>
          </p:cNvPr>
          <p:cNvGrpSpPr/>
          <p:nvPr/>
        </p:nvGrpSpPr>
        <p:grpSpPr>
          <a:xfrm>
            <a:off x="124691" y="796925"/>
            <a:ext cx="9144000" cy="3549650"/>
            <a:chOff x="124691" y="796925"/>
            <a:chExt cx="9144000" cy="3549650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796DB83A-08C9-4AD3-9A28-17E2AB2AF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91" y="796925"/>
              <a:ext cx="9144000" cy="354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754AE9-C67C-415E-9C89-9B0486316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773" y="1240875"/>
              <a:ext cx="504762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6016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4: Implement Authentication and Secure Data in Azure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3924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774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Federated Identity</a:t>
            </a:r>
          </a:p>
        </p:txBody>
      </p:sp>
      <p:pic>
        <p:nvPicPr>
          <p:cNvPr id="5124" name="Picture 4" descr="What is Azure AD Connect">
            <a:extLst>
              <a:ext uri="{FF2B5EF4-FFF2-40B4-BE49-F238E27FC236}">
                <a16:creationId xmlns:a16="http://schemas.microsoft.com/office/drawing/2014/main" id="{7EAB5DE3-D6E2-473C-800A-9D9B2A8BF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" y="738312"/>
            <a:ext cx="7223759" cy="402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5807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Passthrough Authentication</a:t>
            </a:r>
          </a:p>
        </p:txBody>
      </p:sp>
      <p:pic>
        <p:nvPicPr>
          <p:cNvPr id="3074" name="Picture 2" descr="Azure AD Pass-through Authentication">
            <a:extLst>
              <a:ext uri="{FF2B5EF4-FFF2-40B4-BE49-F238E27FC236}">
                <a16:creationId xmlns:a16="http://schemas.microsoft.com/office/drawing/2014/main" id="{4BE8C668-0865-4DEA-83B7-01616D81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" y="783794"/>
            <a:ext cx="8517835" cy="38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757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876245"/>
            <a:ext cx="8706678" cy="35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5203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3C9904-B128-41FC-AAD2-2A3AE720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7" y="1245594"/>
            <a:ext cx="8634845" cy="28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568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5: Develop for the Cloud and for Azure Storage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074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Scale Sets</a:t>
            </a:r>
          </a:p>
        </p:txBody>
      </p:sp>
      <p:pic>
        <p:nvPicPr>
          <p:cNvPr id="10242" name="Picture 2" descr="Image result for azure vm scale sets">
            <a:extLst>
              <a:ext uri="{FF2B5EF4-FFF2-40B4-BE49-F238E27FC236}">
                <a16:creationId xmlns:a16="http://schemas.microsoft.com/office/drawing/2014/main" id="{B0C5A451-F152-4059-918F-FA45D32F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75" y="560553"/>
            <a:ext cx="3875389" cy="445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989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Batch</a:t>
            </a:r>
          </a:p>
        </p:txBody>
      </p:sp>
      <p:sp>
        <p:nvSpPr>
          <p:cNvPr id="3" name="AutoShape 2" descr="Image result for azure batch diagram">
            <a:extLst>
              <a:ext uri="{FF2B5EF4-FFF2-40B4-BE49-F238E27FC236}">
                <a16:creationId xmlns:a16="http://schemas.microsoft.com/office/drawing/2014/main" id="{3EFBAA0E-6038-4E86-948A-52FCAB7D1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8875" y="923925"/>
            <a:ext cx="4286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70" name="Picture 6" descr="Diagram of big compute using Azure Batch">
            <a:extLst>
              <a:ext uri="{FF2B5EF4-FFF2-40B4-BE49-F238E27FC236}">
                <a16:creationId xmlns:a16="http://schemas.microsoft.com/office/drawing/2014/main" id="{93045194-5611-4F9A-A801-83E9EE047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078" y="773256"/>
            <a:ext cx="4979843" cy="379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494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timw.info/az300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6: Exam AZ-300 Exam Strategy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5588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6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Grasp the content</a:t>
            </a:r>
          </a:p>
          <a:p>
            <a:r>
              <a:rPr lang="en-US" dirty="0"/>
              <a:t>Acquire the hands-on skills</a:t>
            </a:r>
          </a:p>
          <a:p>
            <a:r>
              <a:rPr lang="en-US" dirty="0"/>
              <a:t>Master computer-based testing</a:t>
            </a:r>
          </a:p>
          <a:p>
            <a:r>
              <a:rPr lang="en-US" dirty="0"/>
              <a:t>Comprehend what to expect before, during, and after the exam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0269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828C9-CB74-45B7-A7C6-4911EC5BD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Digital Credentials by </a:t>
            </a:r>
            <a:r>
              <a:rPr lang="en-US" dirty="0" err="1"/>
              <a:t>Credly</a:t>
            </a:r>
            <a:r>
              <a:rPr lang="en-US" dirty="0"/>
              <a:t>/Acclaim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9ABE19-DF9A-4B30-9C94-3C0D003E2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842" y="855433"/>
            <a:ext cx="4692316" cy="421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0273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AZ-300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Deploy and configure Azure infrastructure</a:t>
            </a:r>
          </a:p>
          <a:p>
            <a:pPr lvl="1"/>
            <a:r>
              <a:rPr lang="en-US" dirty="0"/>
              <a:t>Resource utilization</a:t>
            </a:r>
          </a:p>
          <a:p>
            <a:pPr lvl="1"/>
            <a:r>
              <a:rPr lang="en-US" dirty="0"/>
              <a:t>Storage accounts</a:t>
            </a:r>
          </a:p>
          <a:p>
            <a:pPr lvl="1"/>
            <a:r>
              <a:rPr lang="en-US" dirty="0"/>
              <a:t>VMs</a:t>
            </a:r>
          </a:p>
          <a:p>
            <a:pPr lvl="1"/>
            <a:r>
              <a:rPr lang="en-US" dirty="0"/>
              <a:t>Virtual networking</a:t>
            </a:r>
          </a:p>
          <a:p>
            <a:pPr lvl="1"/>
            <a:r>
              <a:rPr lang="en-US" dirty="0"/>
              <a:t>Azure AD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780170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AZ-300 Exam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ARM API suggestion: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r>
              <a:rPr lang="en-US" dirty="0"/>
              <a:t>Expect to see lots and lots and lots of JSON</a:t>
            </a:r>
          </a:p>
          <a:p>
            <a:r>
              <a:rPr lang="en-US" dirty="0"/>
              <a:t>Performance-based labs</a:t>
            </a:r>
          </a:p>
          <a:p>
            <a:pPr lvl="1"/>
            <a:r>
              <a:rPr lang="en-US" dirty="0"/>
              <a:t>Open a second tab for shell.azure.com</a:t>
            </a:r>
          </a:p>
          <a:p>
            <a:pPr lvl="1"/>
            <a:r>
              <a:rPr lang="en-US" dirty="0"/>
              <a:t>Don't be afraid to file an item challenge/grievance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2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timw.info/az300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>
                <a:solidFill>
                  <a:srgbClr val="0070C0"/>
                </a:solidFill>
              </a:rPr>
              <a:t>Pluralsight.com</a:t>
            </a: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7A027D-27B4-479C-B958-B777AE26A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278" y="1282622"/>
            <a:ext cx="2602522" cy="257825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5307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migration</a:t>
            </a:r>
          </a:p>
          <a:p>
            <a:r>
              <a:rPr lang="en-US" dirty="0"/>
              <a:t>Serverless computing</a:t>
            </a:r>
          </a:p>
          <a:p>
            <a:r>
              <a:rPr lang="en-US" dirty="0"/>
              <a:t>Role-based access control</a:t>
            </a:r>
          </a:p>
          <a:p>
            <a:r>
              <a:rPr lang="en-US" dirty="0"/>
              <a:t>App deployment</a:t>
            </a:r>
          </a:p>
          <a:p>
            <a:r>
              <a:rPr lang="en-US" dirty="0"/>
              <a:t>Data security</a:t>
            </a:r>
          </a:p>
          <a:p>
            <a:r>
              <a:rPr lang="en-US" dirty="0"/>
              <a:t>Message-based architecture</a:t>
            </a:r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AZ-300 is an expert-level certification</a:t>
            </a:r>
          </a:p>
          <a:p>
            <a:pPr lvl="1"/>
            <a:r>
              <a:rPr lang="en-US" dirty="0"/>
              <a:t>You should already know how to deploy and configure Azure resources</a:t>
            </a:r>
          </a:p>
          <a:p>
            <a:r>
              <a:rPr lang="en-US" dirty="0"/>
              <a:t>This is a "crash course"</a:t>
            </a:r>
          </a:p>
          <a:p>
            <a:pPr lvl="1"/>
            <a:r>
              <a:rPr lang="en-US" dirty="0"/>
              <a:t>We have six hours, and we'll need every minute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1: Deploy and Configure Azure Infrastructure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3349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5638</TotalTime>
  <Words>477</Words>
  <Application>Microsoft Office PowerPoint</Application>
  <PresentationFormat>On-screen Show (16:9)</PresentationFormat>
  <Paragraphs>124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AZ-300: Microsoft Azure Architect Technologies Crash Course</vt:lpstr>
      <vt:lpstr>Tim Warner</vt:lpstr>
      <vt:lpstr>Tim Warner</vt:lpstr>
      <vt:lpstr>Course Materials</vt:lpstr>
      <vt:lpstr>Day 1 of 2 Agenda</vt:lpstr>
      <vt:lpstr>Day 2 of 2 Agenda</vt:lpstr>
      <vt:lpstr>Ground rules</vt:lpstr>
      <vt:lpstr> </vt:lpstr>
      <vt:lpstr>Module 1: Deploy and Configure Azure Infrastructure </vt:lpstr>
      <vt:lpstr>Storage Account Replication</vt:lpstr>
      <vt:lpstr>Storage Account Replication</vt:lpstr>
      <vt:lpstr>Azure VM Dedicated Host</vt:lpstr>
      <vt:lpstr>Availability Set</vt:lpstr>
      <vt:lpstr>Availability Zone</vt:lpstr>
      <vt:lpstr>Hybrid Networking</vt:lpstr>
      <vt:lpstr>VNet Peering</vt:lpstr>
      <vt:lpstr>Network Virtual Appliance</vt:lpstr>
      <vt:lpstr>Load Balancing</vt:lpstr>
      <vt:lpstr>Azure Load Balancer</vt:lpstr>
      <vt:lpstr>Application Gateway</vt:lpstr>
      <vt:lpstr>Traffic Manager</vt:lpstr>
      <vt:lpstr>Front Door Service</vt:lpstr>
      <vt:lpstr>Hybrid Identity</vt:lpstr>
      <vt:lpstr>Federated Identity</vt:lpstr>
      <vt:lpstr>Module 2 Implement Azure Workloads and Security </vt:lpstr>
      <vt:lpstr>Azure Migrate</vt:lpstr>
      <vt:lpstr>Message-Based Architecture</vt:lpstr>
      <vt:lpstr>Azure Management Scopes</vt:lpstr>
      <vt:lpstr>Module 3: Create and Deploy Apps in Azure </vt:lpstr>
      <vt:lpstr>Docker Container Lifecycle</vt:lpstr>
      <vt:lpstr>Module 4: Implement Authentication and Secure Data in Azure </vt:lpstr>
      <vt:lpstr>Hybrid Identity</vt:lpstr>
      <vt:lpstr>Federated Identity</vt:lpstr>
      <vt:lpstr>Passthrough Authentication</vt:lpstr>
      <vt:lpstr>Seamless Single Sign-on</vt:lpstr>
      <vt:lpstr>Always Encrypted</vt:lpstr>
      <vt:lpstr>Module 5: Develop for the Cloud and for Azure Storage </vt:lpstr>
      <vt:lpstr>VM Scale Sets</vt:lpstr>
      <vt:lpstr>Azure Batch</vt:lpstr>
      <vt:lpstr>Module 6: Exam AZ-300 Exam Strategy </vt:lpstr>
      <vt:lpstr>Module 6 Learning Objectives</vt:lpstr>
      <vt:lpstr>  Digital Credentials by Credly/Acclaim</vt:lpstr>
      <vt:lpstr>Exam AZ-300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AZ-300 Exam Tips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83</cp:revision>
  <dcterms:created xsi:type="dcterms:W3CDTF">2015-09-28T19:52:00Z</dcterms:created>
  <dcterms:modified xsi:type="dcterms:W3CDTF">2020-01-23T14:34:22Z</dcterms:modified>
</cp:coreProperties>
</file>